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79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278" r:id="rId24"/>
    <p:sldId id="301" r:id="rId25"/>
    <p:sldId id="302" r:id="rId26"/>
    <p:sldId id="303" r:id="rId27"/>
    <p:sldId id="304" r:id="rId28"/>
    <p:sldId id="305" r:id="rId29"/>
    <p:sldId id="311" r:id="rId30"/>
    <p:sldId id="306" r:id="rId31"/>
    <p:sldId id="308" r:id="rId32"/>
    <p:sldId id="309" r:id="rId33"/>
    <p:sldId id="307" r:id="rId34"/>
    <p:sldId id="312" r:id="rId35"/>
    <p:sldId id="313" r:id="rId36"/>
    <p:sldId id="314" r:id="rId37"/>
    <p:sldId id="315" r:id="rId38"/>
    <p:sldId id="316" r:id="rId39"/>
  </p:sldIdLst>
  <p:sldSz cx="9906000" cy="6858000" type="A4"/>
  <p:notesSz cx="7104063" cy="10234613"/>
  <p:defaultTextStyle>
    <a:defPPr>
      <a:defRPr lang="en-US"/>
    </a:defPPr>
    <a:lvl1pPr marL="0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DC03"/>
    <a:srgbClr val="DFCF03"/>
    <a:srgbClr val="FFFF00"/>
    <a:srgbClr val="F0EA00"/>
    <a:srgbClr val="0AA624"/>
    <a:srgbClr val="009900"/>
    <a:srgbClr val="0051C8"/>
    <a:srgbClr val="0066FF"/>
    <a:srgbClr val="000000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33" autoAdjust="0"/>
    <p:restoredTop sz="86244" autoAdjust="0"/>
  </p:normalViewPr>
  <p:slideViewPr>
    <p:cSldViewPr>
      <p:cViewPr varScale="1">
        <p:scale>
          <a:sx n="67" d="100"/>
          <a:sy n="67" d="100"/>
        </p:scale>
        <p:origin x="176" y="79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303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761832" y="148754"/>
            <a:ext cx="3580399" cy="720080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 algn="ctr"/>
            <a:r>
              <a:rPr lang="en-US" sz="4000" b="1" dirty="0">
                <a:solidFill>
                  <a:schemeClr val="tx2"/>
                </a:solidFill>
              </a:rPr>
              <a:t>Anxiety</a:t>
            </a:r>
          </a:p>
          <a:p>
            <a:pPr algn="ctr"/>
            <a:r>
              <a:rPr lang="en-US" sz="1100" dirty="0">
                <a:solidFill>
                  <a:schemeClr val="tx2">
                    <a:lumMod val="75000"/>
                  </a:schemeClr>
                </a:solidFill>
                <a:latin typeface="Candara" panose="020E0502030303020204" pitchFamily="34" charset="0"/>
              </a:rPr>
              <a:t>In Children and Adolescents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072159" y="9357789"/>
            <a:ext cx="4959748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 algn="ctr"/>
            <a:r>
              <a:rPr lang="en-US" sz="1000" dirty="0"/>
              <a:t>This resource is part of the </a:t>
            </a:r>
            <a:r>
              <a:rPr lang="en-US" sz="1000" b="1" dirty="0"/>
              <a:t>Anxiety: In Children and Adolescents </a:t>
            </a:r>
            <a:r>
              <a:rPr lang="en-US" sz="1000" dirty="0"/>
              <a:t>short course</a:t>
            </a:r>
          </a:p>
          <a:p>
            <a:pPr algn="ctr"/>
            <a:r>
              <a:rPr lang="en-US" sz="1000" dirty="0"/>
              <a:t>© Get into Neurodiversity </a:t>
            </a:r>
            <a:r>
              <a:rPr lang="en-US" sz="1000" b="1" dirty="0"/>
              <a:t>www.getintoneurodiversity.com</a:t>
            </a:r>
            <a:endParaRPr lang="en-US" sz="1000" b="1" u="sn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277631" y="9293772"/>
            <a:ext cx="56672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E3C2A3E-1AA8-41FC-A471-CF2842867D8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978" y="272981"/>
            <a:ext cx="703307" cy="699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DCC84-676F-4137-84CB-350D7E553A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54" y="224673"/>
            <a:ext cx="796532" cy="79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1095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223" userDrawn="1">
          <p15:clr>
            <a:srgbClr val="F26B43"/>
          </p15:clr>
        </p15:guide>
        <p15:guide id="2" pos="2238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78427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3" y="2"/>
            <a:ext cx="3078427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0839F1B8-8D84-4D59-966B-4A0130460894}" type="datetimeFigureOut">
              <a:rPr lang="en-US" smtClean="0"/>
              <a:pPr/>
              <a:t>12/18/22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81050" y="768350"/>
            <a:ext cx="554196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8427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3" y="9721108"/>
            <a:ext cx="3078427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CF5D328-A949-45D0-9F3F-E917FCBFC7F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3923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8560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1995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6247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3161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8493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994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5451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66384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8446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02232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3248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07515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62280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90295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5871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93382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13918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56719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85623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28549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98679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4898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12552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47227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42744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8500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49351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18189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07736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69541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61212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5185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868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8401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2691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8499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9939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F5D328-A949-45D0-9F3F-E917FCBFC7F5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068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3500E-CC23-0341-AAE4-02F55AB4F5B0}" type="datetime1">
              <a:rPr lang="en-AU" smtClean="0"/>
              <a:t>18/12/22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6FA2-D5F3-4CAF-A878-18ADD4978E6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1ED1E-9529-B54E-98EF-0BF44FF9A0A0}" type="datetime1">
              <a:rPr lang="en-AU" smtClean="0"/>
              <a:t>18/12/22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6FA2-D5F3-4CAF-A878-18ADD4978E6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35FAF-95AD-D542-9EC6-24E6CD611C29}" type="datetime1">
              <a:rPr lang="en-AU" smtClean="0"/>
              <a:t>18/12/22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6FA2-D5F3-4CAF-A878-18ADD4978E6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FBB27-C7FA-FC49-9649-1E1D07E97885}" type="datetime1">
              <a:rPr lang="en-AU" smtClean="0"/>
              <a:t>18/12/22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6FA2-D5F3-4CAF-A878-18ADD4978E6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3E2B1-A01A-3341-85DB-16BB0DECFAA2}" type="datetime1">
              <a:rPr lang="en-AU" smtClean="0"/>
              <a:t>18/12/22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6FA2-D5F3-4CAF-A878-18ADD4978E6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A58F-58D6-A642-B3A5-E136D6714314}" type="datetime1">
              <a:rPr lang="en-AU" smtClean="0"/>
              <a:t>18/12/22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6FA2-D5F3-4CAF-A878-18ADD4978E6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3BF33-BEE5-5D49-B6EB-0094B0E6FE2B}" type="datetime1">
              <a:rPr lang="en-AU" smtClean="0"/>
              <a:t>18/12/22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6FA2-D5F3-4CAF-A878-18ADD4978E6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8F742-2708-5B49-83B5-729D77790E78}" type="datetime1">
              <a:rPr lang="en-AU" smtClean="0"/>
              <a:t>18/12/22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6FA2-D5F3-4CAF-A878-18ADD4978E6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017F0-5536-AA4A-AD4E-4D23A691633C}" type="datetime1">
              <a:rPr lang="en-AU" smtClean="0"/>
              <a:t>18/12/22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6FA2-D5F3-4CAF-A878-18ADD4978E6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2" y="273049"/>
            <a:ext cx="3259006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2"/>
            <a:ext cx="5537729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2" y="1435102"/>
            <a:ext cx="325900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134F1-5FA6-A14D-8A77-E6D5F336A07A}" type="datetime1">
              <a:rPr lang="en-AU" smtClean="0"/>
              <a:t>18/12/22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6FA2-D5F3-4CAF-A878-18ADD4978E6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78884-CCA3-D942-AF9D-AD258E0C52A6}" type="datetime1">
              <a:rPr lang="en-AU" smtClean="0"/>
              <a:t>18/12/22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66FA2-D5F3-4CAF-A878-18ADD4978E6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66F0E-7E87-EE42-A542-86EDFAD6584C}" type="datetime1">
              <a:rPr lang="en-AU" smtClean="0"/>
              <a:t>18/12/22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66FA2-D5F3-4CAF-A878-18ADD4978E6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A3D49F16-ECDC-D27C-2472-DEAA83C79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34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08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B64931D-F0A0-2961-E8DE-F7342F98A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7" r="1012" b="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48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4080DCCA-CCB1-92D2-865E-4B6070F10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" r="18189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79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EA75B18-25A5-21E7-BE8E-25CBB4A8A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" r="15018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00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225C8D94-AF05-0A15-25CB-259119BD6A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r="17881" b="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77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137971D-B0E2-FD24-14D6-938A4F13B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" r="15971" b="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65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A78F537-8BE7-CF0B-BA58-00CB602B0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51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08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children raising their hands&#10;&#10;Description automatically generated with medium confidence">
            <a:extLst>
              <a:ext uri="{FF2B5EF4-FFF2-40B4-BE49-F238E27FC236}">
                <a16:creationId xmlns:a16="http://schemas.microsoft.com/office/drawing/2014/main" id="{38712FDE-056B-72C4-9025-C35A01BDCD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" r="13470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242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3997503B-0ECC-FE21-2AC7-DA3E1D0E84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r="16984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46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3CA33A2-60D8-D458-E135-1FE1A4060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84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34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CAE1F166-8086-58C3-1406-B7125E27D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2" r="1905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68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hild looking at the camera&#10;&#10;Description automatically generated with low confidence">
            <a:extLst>
              <a:ext uri="{FF2B5EF4-FFF2-40B4-BE49-F238E27FC236}">
                <a16:creationId xmlns:a16="http://schemas.microsoft.com/office/drawing/2014/main" id="{2F882D8A-BE14-6F4D-12F2-92F34C82AE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3" b="13839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11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4F0ED19-FEC7-296C-9FB2-34CA2669D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56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42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D91D88FF-215D-A011-FD2E-DE48A4957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07" b="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10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41E03EA2-BB6C-7143-DA41-190A2555C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5" r="10016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6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B81EE80A-E206-5D39-B834-37F7C261B1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1" r="563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0"/>
    </mc:Choice>
    <mc:Fallback xmlns="">
      <p:transition spd="slow" advClick="0" advTm="5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626277A0-E02E-9970-7DCB-B01586C70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0" r="3154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83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1A5D3CB-1F04-8463-C38B-6C3DCF668C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7" r="7569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98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3668DBC1-AC6B-4EE4-F6BD-6C88CCE9F8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7" r="4034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89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covering the face with the hands&#10;&#10;Description automatically generated">
            <a:extLst>
              <a:ext uri="{FF2B5EF4-FFF2-40B4-BE49-F238E27FC236}">
                <a16:creationId xmlns:a16="http://schemas.microsoft.com/office/drawing/2014/main" id="{1565BC60-471A-FA60-EDEE-A40FAC364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84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6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C982332-26DB-2C3F-A047-9A5FFE4F6A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0" r="8151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565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3CB88-24B5-BC59-E0A1-FFED15869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EFAAE433-02CA-90D3-A567-D488775DEF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50" y="1742281"/>
            <a:ext cx="7404100" cy="4241800"/>
          </a:xfrm>
        </p:spPr>
      </p:pic>
    </p:spTree>
    <p:extLst>
      <p:ext uri="{BB962C8B-B14F-4D97-AF65-F5344CB8AC3E}">
        <p14:creationId xmlns:p14="http://schemas.microsoft.com/office/powerpoint/2010/main" val="2196124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689C9786-78E3-3DBB-8487-E2F591EBDB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9" r="12548" b="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672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1C84FC2-8D16-9DB2-D570-0E9EC0C909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" b="463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79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E271270-4FFA-C172-36D0-F24A3D9B7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01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691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electronics, screenshot, display&#10;&#10;Description automatically generated">
            <a:extLst>
              <a:ext uri="{FF2B5EF4-FFF2-40B4-BE49-F238E27FC236}">
                <a16:creationId xmlns:a16="http://schemas.microsoft.com/office/drawing/2014/main" id="{26D415F1-27A9-5AB1-ECEB-B87594A0C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" r="11756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038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2FD4BCD-28E5-CC05-09EA-E3CD560EB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009" y="643466"/>
            <a:ext cx="642198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527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5AADF9C-8182-B795-CB26-C352DD7E9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0" r="12391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346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Logo&#10;&#10;Description automatically generated with medium confidence">
            <a:extLst>
              <a:ext uri="{FF2B5EF4-FFF2-40B4-BE49-F238E27FC236}">
                <a16:creationId xmlns:a16="http://schemas.microsoft.com/office/drawing/2014/main" id="{91F9F0B1-06BB-8CFB-B84D-EF63EE200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1" r="10233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267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and a child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B57937B4-AD51-EB25-250B-769C18FFB7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" r="20668" b="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415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8794D98A-8499-E3CA-3A81-6BD20DCD1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13" b="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874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and a child walking on a sidewalk&#10;&#10;Description automatically generated with low confidence">
            <a:extLst>
              <a:ext uri="{FF2B5EF4-FFF2-40B4-BE49-F238E27FC236}">
                <a16:creationId xmlns:a16="http://schemas.microsoft.com/office/drawing/2014/main" id="{D049CBFD-B19F-AB40-EE96-89A5D523D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3" b="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82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69D0A324-7C2B-7D6D-F492-A38B855C5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r="4260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16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4BDDDD32-93D2-262C-FD23-7A1F57667E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2" r="406" b="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36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A66A24F6-4312-F305-5637-B1D256DA1B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r="15264" b="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45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0BEE0D79-7132-CCE3-D291-83A8B7C4B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" r="17400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76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21CA344-A223-48C9-9A2B-E170DB074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8" r="865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71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141795AB-D524-18A5-FD16-B1666CA40A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84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86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38</Words>
  <Application>Microsoft Macintosh PowerPoint</Application>
  <PresentationFormat>A4 Paper (210x297 mm)</PresentationFormat>
  <Paragraphs>38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Candara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Wales, Newport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“Recognition and Management of  the ADHD Child In The School Setting.”   Monday 6th December 2010</dc:title>
  <dc:creator>akirby01</dc:creator>
  <cp:lastModifiedBy>Arabella Zocher</cp:lastModifiedBy>
  <cp:revision>436</cp:revision>
  <cp:lastPrinted>2022-12-18T04:02:00Z</cp:lastPrinted>
  <dcterms:created xsi:type="dcterms:W3CDTF">2010-10-18T14:22:58Z</dcterms:created>
  <dcterms:modified xsi:type="dcterms:W3CDTF">2022-12-18T04:02:07Z</dcterms:modified>
</cp:coreProperties>
</file>